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78" r:id="rId4"/>
    <p:sldId id="256" r:id="rId5"/>
    <p:sldId id="257" r:id="rId6"/>
    <p:sldId id="258" r:id="rId7"/>
    <p:sldId id="259" r:id="rId8"/>
    <p:sldId id="262" r:id="rId9"/>
    <p:sldId id="261" r:id="rId10"/>
    <p:sldId id="266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B47F7-E536-43C2-A82C-6BEFB540E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3028B1-8D0F-418D-81F2-480B783DD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11A15-B246-48C5-BB41-7DF8F1DC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6FC543-2F88-4D58-856E-A4E33344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9E5E6-2062-49FF-9CB1-D09FD2A8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DFC4-DBC9-4F91-9B57-0BC54BA0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2B8AE5-4EA9-49F6-AA08-4DAADE516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D9A03-5C12-4F4A-A8D9-36D58AB0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DF0667-0FB8-4B9F-8B62-24EF7E5D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D9B77A-E19E-4C3D-9996-36D178CF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B7C34E-C3F4-488C-90FE-2D2EE7152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EEEC35-AAFD-4D25-886E-C88B6198F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C84DBA-E3B3-4E79-80C7-6223FD21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EA0850-F699-43FA-86EF-DB772202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C37A13-F30E-4CCD-97B9-D11AD8FD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4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D180A-45E1-4A5D-A3E1-E71174D8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30D69-D1F5-4782-9843-21D777A3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EEAF99-73A8-46B7-A646-FDE24662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89D1F-5B38-4E84-851A-B2F02902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DD30D0-5371-408D-BE9D-127393E2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94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8A762-3942-4E73-840C-3CFA9CDC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04B9DAF-10CD-4133-BB23-568921AD9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2B9C75-4222-42EA-9E13-26EFF590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F8E68-C0FF-43EF-A182-3C26C366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D37F28-7A55-46F3-AA86-858D41A6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48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6CB3E-7E9A-41AF-8D21-69EC1D5D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0B606B-E32A-4CD7-B3BE-DCAB8DC28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784C89-EC1A-4B0D-890B-4F204A079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2BB438-56C2-4CD1-8EE9-1F6446F3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8C34D1-A9AB-4258-9E84-7015E3CE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C40D2-CD6E-41B1-A912-B8C41741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7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BD8AC-B142-49CC-AA68-F15B5603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19130E-DACC-4CB1-BAFA-D41E115D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BF033C-52D8-4457-BE68-E09948BD7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050B757-39F2-472B-B8E5-86B632348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4ED45EA-5339-4763-808F-334238203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794628-9F26-4D4C-A249-8C59A847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845C6F-39E1-45EF-9CB1-6B944AE6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92A033-EB55-4EA0-834C-747AD591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3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7BAED-7B1E-4D76-A3DC-EEDC9DDC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0FC904-4B29-43DB-89AD-ABEE5404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AD73A3-9353-4A51-A5B0-65BC9D71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67465F-260C-4CC0-BC1E-3113C2B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5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3B8970-0D2E-4471-932D-437804D2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B37FC9-F14E-4551-A1D5-23407C90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8F614F-DD67-4895-8274-9D0316E8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1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9D4F6-345A-498B-87C7-6D0DD86B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CCF0EE-9FC1-417C-BB1E-A18FDC8B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F1A2924-E511-4AB4-A7A7-7A29E1EC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62C469-98F7-4FBD-B5D9-0A38245D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5D490-C2A5-41B1-B6ED-4C296D5D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D29749-6C78-4681-B9BA-B55227D2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67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9CB2E-DD00-4A0F-ABDE-81185E34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770B4A-10D6-4B12-8D15-2100FEF8A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1FC678-248D-4C50-833A-753C97F66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54B3E-E6BC-48F3-9614-B31BFE96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11D898-1664-4017-BBBE-64AA1559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36E3EA-78FB-4230-A73B-61F2B45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69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C2AFF0-7A69-4FE7-80BD-11FAD9B7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631BD0-6B63-4E3A-B7C8-994A755F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19DC1-ED9A-40D4-8D01-ED1467192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33EC-FC04-43C5-8BBD-7335AFDD1EFE}" type="datetimeFigureOut">
              <a:rPr lang="cs-CZ" smtClean="0"/>
              <a:t>15.04.2021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0803E3-7088-4D65-BAFC-EB1E33823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44C76-C033-4C37-BDE1-BC756CF6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4A61-7316-4BE0-B082-D0C02FC04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4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//upload.wikimedia.org/wikipedia/commons/9/99/Starr_050225-4662_Nicotiana_tabacu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Soubor:Illustration_Atropa_bella-donna0.jpg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//upload.wikimedia.org/wikipedia/commons/e/ed/Adormiderachorreando.JPG" TargetMode="External"/><Relationship Id="rId9" Type="http://schemas.openxmlformats.org/officeDocument/2006/relationships/hyperlink" Target="//upload.wikimedia.org/wikipedia/commons/8/88/Starr_070308-5471_Coffea_arabica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bor:Starr 050225-4662 Nicotiana tabac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690" y="147144"/>
            <a:ext cx="3931468" cy="5256584"/>
          </a:xfrm>
          <a:prstGeom prst="rect">
            <a:avLst/>
          </a:prstGeom>
          <a:noFill/>
        </p:spPr>
      </p:pic>
      <p:pic>
        <p:nvPicPr>
          <p:cNvPr id="5" name="Picture 4" descr="File:Adormiderachorreando.JPG">
            <a:hlinkClick r:id="rId4"/>
            <a:extLst>
              <a:ext uri="{FF2B5EF4-FFF2-40B4-BE49-F238E27FC236}">
                <a16:creationId xmlns:a16="http://schemas.microsoft.com/office/drawing/2014/main" id="{DB7BDC26-A8E6-4215-9D04-C63893E8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264" y="147144"/>
            <a:ext cx="3440275" cy="4587034"/>
          </a:xfrm>
          <a:prstGeom prst="rect">
            <a:avLst/>
          </a:prstGeom>
          <a:noFill/>
        </p:spPr>
      </p:pic>
      <p:pic>
        <p:nvPicPr>
          <p:cNvPr id="6" name="Picture 2" descr="Rulík zlomocný">
            <a:hlinkClick r:id="rId6" tooltip="Rulík zlomocný"/>
            <a:extLst>
              <a:ext uri="{FF2B5EF4-FFF2-40B4-BE49-F238E27FC236}">
                <a16:creationId xmlns:a16="http://schemas.microsoft.com/office/drawing/2014/main" id="{8DBCD7FF-3555-4EE4-A146-34889624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9119" y="147144"/>
            <a:ext cx="3003289" cy="4702828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59A81CE-3C3D-4AA7-96B4-72B7E865A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844" y="3903904"/>
            <a:ext cx="3645521" cy="2733039"/>
          </a:xfrm>
          <a:prstGeom prst="rect">
            <a:avLst/>
          </a:prstGeom>
        </p:spPr>
      </p:pic>
      <p:pic>
        <p:nvPicPr>
          <p:cNvPr id="8" name="Picture 2" descr="Soubor:Starr 070308-5471 Coffea arabica.jpg">
            <a:hlinkClick r:id="rId9"/>
            <a:extLst>
              <a:ext uri="{FF2B5EF4-FFF2-40B4-BE49-F238E27FC236}">
                <a16:creationId xmlns:a16="http://schemas.microsoft.com/office/drawing/2014/main" id="{1A592ACC-81A6-4353-A345-599D9AD3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8234" y="3657231"/>
            <a:ext cx="2234784" cy="2979712"/>
          </a:xfrm>
          <a:prstGeom prst="rect">
            <a:avLst/>
          </a:prstGeom>
          <a:noFill/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1F8456B-589B-4CF9-9ADA-BCEFB873900F}"/>
              </a:ext>
            </a:extLst>
          </p:cNvPr>
          <p:cNvSpPr/>
          <p:nvPr/>
        </p:nvSpPr>
        <p:spPr>
          <a:xfrm>
            <a:off x="451945" y="2722179"/>
            <a:ext cx="1786758" cy="4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Morfin, kodein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98C3E5E-DE92-480F-BCF9-B929EF240EF1}"/>
              </a:ext>
            </a:extLst>
          </p:cNvPr>
          <p:cNvSpPr/>
          <p:nvPr/>
        </p:nvSpPr>
        <p:spPr>
          <a:xfrm>
            <a:off x="4487325" y="2836432"/>
            <a:ext cx="1786758" cy="4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atropin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367AF1E-1F2C-4680-A803-815E4AC6CCC4}"/>
              </a:ext>
            </a:extLst>
          </p:cNvPr>
          <p:cNvSpPr/>
          <p:nvPr/>
        </p:nvSpPr>
        <p:spPr>
          <a:xfrm>
            <a:off x="172251" y="5918069"/>
            <a:ext cx="1786758" cy="4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chinin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84B2E7C-F760-47A2-B35E-80D34E44D482}"/>
              </a:ext>
            </a:extLst>
          </p:cNvPr>
          <p:cNvSpPr/>
          <p:nvPr/>
        </p:nvSpPr>
        <p:spPr>
          <a:xfrm>
            <a:off x="8234856" y="5983744"/>
            <a:ext cx="1786758" cy="4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kofein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1E72884-E9D7-4CFC-B4D6-7D6144E756CC}"/>
              </a:ext>
            </a:extLst>
          </p:cNvPr>
          <p:cNvSpPr/>
          <p:nvPr/>
        </p:nvSpPr>
        <p:spPr>
          <a:xfrm>
            <a:off x="9879304" y="4734178"/>
            <a:ext cx="1786758" cy="493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nikotin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35DC6-B0B3-4B77-B469-14E30538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Molární hmotnost molekul - zápis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E024B-50F5-4AD0-94FA-3731EF9E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84670" cy="4351338"/>
          </a:xfrm>
        </p:spPr>
        <p:txBody>
          <a:bodyPr/>
          <a:lstStyle/>
          <a:p>
            <a:r>
              <a:rPr lang="cs-CZ" dirty="0"/>
              <a:t>Sčítáme jednotlivé molární hmotnosti v molekule</a:t>
            </a:r>
          </a:p>
          <a:p>
            <a:r>
              <a:rPr lang="cs-CZ" dirty="0"/>
              <a:t>Zároveň násobíme počtem atomů daného prvku</a:t>
            </a:r>
          </a:p>
          <a:p>
            <a:endParaRPr lang="cs-CZ" dirty="0"/>
          </a:p>
          <a:p>
            <a:r>
              <a:rPr lang="cs-CZ" sz="2400" dirty="0"/>
              <a:t>M (H</a:t>
            </a:r>
            <a:r>
              <a:rPr lang="cs-CZ" sz="2400" baseline="-25000" dirty="0"/>
              <a:t>2</a:t>
            </a:r>
            <a:r>
              <a:rPr lang="cs-CZ" sz="2400" dirty="0"/>
              <a:t>SO</a:t>
            </a:r>
            <a:r>
              <a:rPr lang="cs-CZ" sz="2400" baseline="-25000" dirty="0"/>
              <a:t>4</a:t>
            </a:r>
            <a:r>
              <a:rPr lang="cs-CZ" sz="2400" dirty="0"/>
              <a:t>) = 2 . M (H) + 1. M (S) + 4. M (O)</a:t>
            </a:r>
          </a:p>
          <a:p>
            <a:r>
              <a:rPr lang="cs-CZ" sz="2400" dirty="0"/>
              <a:t>                    = 2. 1 + 1. 32 1 4. 16 = 98 g/mol</a:t>
            </a:r>
          </a:p>
          <a:p>
            <a:endParaRPr lang="cs-CZ" sz="2400" dirty="0"/>
          </a:p>
          <a:p>
            <a:r>
              <a:rPr lang="cs-CZ" sz="2400" dirty="0"/>
              <a:t>M (H</a:t>
            </a:r>
            <a:r>
              <a:rPr lang="cs-CZ" sz="2400" baseline="-25000" dirty="0"/>
              <a:t>3</a:t>
            </a:r>
            <a:r>
              <a:rPr lang="cs-CZ" sz="2400" dirty="0"/>
              <a:t>PO</a:t>
            </a:r>
            <a:r>
              <a:rPr lang="cs-CZ" sz="2400" baseline="-25000" dirty="0"/>
              <a:t>4</a:t>
            </a:r>
            <a:r>
              <a:rPr lang="cs-CZ" sz="2400" dirty="0"/>
              <a:t>) = 3. M (H) + 1. M(P) + 4 . M (O) = 3 . 1 + 1 . 31 + 4 . 16 = 98 g/mol</a:t>
            </a:r>
          </a:p>
        </p:txBody>
      </p:sp>
    </p:spTree>
    <p:extLst>
      <p:ext uri="{BB962C8B-B14F-4D97-AF65-F5344CB8AC3E}">
        <p14:creationId xmlns:p14="http://schemas.microsoft.com/office/powerpoint/2010/main" val="13765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0576F-57A7-48CF-9E08-C24C4512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DÚ z online hodiny - výpočty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72D5D6-B7BC-40DB-8D01-E33B821B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Vypočítej molární hmotnost</a:t>
            </a:r>
          </a:p>
          <a:p>
            <a:r>
              <a:rPr lang="cs-CZ" dirty="0"/>
              <a:t> 	Ag</a:t>
            </a:r>
            <a:r>
              <a:rPr lang="cs-CZ" baseline="-25000" dirty="0"/>
              <a:t>2</a:t>
            </a:r>
            <a:r>
              <a:rPr lang="cs-CZ" dirty="0"/>
              <a:t>O		Cu</a:t>
            </a:r>
            <a:r>
              <a:rPr lang="cs-CZ" baseline="-25000" dirty="0"/>
              <a:t>2</a:t>
            </a:r>
            <a:r>
              <a:rPr lang="cs-CZ" dirty="0"/>
              <a:t>O		Ca</a:t>
            </a:r>
            <a:r>
              <a:rPr lang="cs-CZ" baseline="-25000" dirty="0"/>
              <a:t>3</a:t>
            </a:r>
            <a:r>
              <a:rPr lang="cs-CZ" dirty="0"/>
              <a:t>(PO</a:t>
            </a:r>
            <a:r>
              <a:rPr lang="cs-CZ" baseline="-25000" dirty="0"/>
              <a:t>4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       </a:t>
            </a:r>
            <a:r>
              <a:rPr lang="cs-CZ" dirty="0" err="1"/>
              <a:t>Fe</a:t>
            </a:r>
            <a:r>
              <a:rPr lang="cs-CZ" dirty="0"/>
              <a:t> I</a:t>
            </a:r>
            <a:r>
              <a:rPr lang="cs-CZ" baseline="-25000" dirty="0"/>
              <a:t>3</a:t>
            </a:r>
          </a:p>
          <a:p>
            <a:r>
              <a:rPr lang="cs-CZ" baseline="-25000" dirty="0"/>
              <a:t>                                                                                   pozor změna vzorce</a:t>
            </a:r>
          </a:p>
          <a:p>
            <a:endParaRPr lang="cs-CZ" baseline="-25000" dirty="0"/>
          </a:p>
          <a:p>
            <a:r>
              <a:rPr lang="cs-CZ" dirty="0"/>
              <a:t>Vypočítej kolik gramů zinku budeme potřebovat, jestliže mají reagovat 3 moly.</a:t>
            </a:r>
          </a:p>
        </p:txBody>
      </p:sp>
    </p:spTree>
    <p:extLst>
      <p:ext uri="{BB962C8B-B14F-4D97-AF65-F5344CB8AC3E}">
        <p14:creationId xmlns:p14="http://schemas.microsoft.com/office/powerpoint/2010/main" val="62443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8C675-6030-43CF-B3B5-06B2CE8E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EE6B4-A006-4D5D-853B-1494969E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	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31BBED4-5D3F-4CEB-BB95-BB2879781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21510"/>
              </p:ext>
            </p:extLst>
          </p:nvPr>
        </p:nvGraphicFramePr>
        <p:xfrm>
          <a:off x="3048000" y="1579258"/>
          <a:ext cx="7252137" cy="4929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7379">
                  <a:extLst>
                    <a:ext uri="{9D8B030D-6E8A-4147-A177-3AD203B41FA5}">
                      <a16:colId xmlns:a16="http://schemas.microsoft.com/office/drawing/2014/main" val="4231251409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202286378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152976022"/>
                    </a:ext>
                  </a:extLst>
                </a:gridCol>
              </a:tblGrid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ALKALOID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7827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nikotin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96928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kodein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87343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tlumí silnou bolest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66261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Kávovník, kakaovník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6386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atropin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rulík zlomocný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594896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chinin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Lék-malárie, </a:t>
                      </a:r>
                      <a:r>
                        <a:rPr lang="cs-CZ" dirty="0" err="1"/>
                        <a:t>tonic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86092"/>
                  </a:ext>
                </a:extLst>
              </a:tr>
              <a:tr h="863088">
                <a:tc>
                  <a:txBody>
                    <a:bodyPr/>
                    <a:lstStyle/>
                    <a:p>
                      <a:r>
                        <a:rPr lang="cs-CZ" dirty="0"/>
                        <a:t>Akonitin !!!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oměj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 modelování srdeční arytmie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20786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cs-CZ" dirty="0"/>
                        <a:t>kurare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šípové jedy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8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8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8C675-6030-43CF-B3B5-06B2CE8E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7EE6B4-A006-4D5D-853B-1494969E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	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31BBED4-5D3F-4CEB-BB95-BB2879781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62167"/>
              </p:ext>
            </p:extLst>
          </p:nvPr>
        </p:nvGraphicFramePr>
        <p:xfrm>
          <a:off x="2963918" y="1563465"/>
          <a:ext cx="7325709" cy="4929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0951">
                  <a:extLst>
                    <a:ext uri="{9D8B030D-6E8A-4147-A177-3AD203B41FA5}">
                      <a16:colId xmlns:a16="http://schemas.microsoft.com/office/drawing/2014/main" val="4231251409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2022863780"/>
                    </a:ext>
                  </a:extLst>
                </a:gridCol>
                <a:gridCol w="2417379">
                  <a:extLst>
                    <a:ext uri="{9D8B030D-6E8A-4147-A177-3AD203B41FA5}">
                      <a16:colId xmlns:a16="http://schemas.microsoft.com/office/drawing/2014/main" val="152976022"/>
                    </a:ext>
                  </a:extLst>
                </a:gridCol>
              </a:tblGrid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ALKALOID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27827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nikotin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TABÁK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96928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kodein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TLUMÍ KAŠEL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87343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MORFIN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opium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tlumí silnou bolest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66261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KOFEIN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Kávovník, kakaovník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6386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atropin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rulík zlomocný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OČNÍ LÉKAŘSTVÍ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594896"/>
                  </a:ext>
                </a:extLst>
              </a:tr>
              <a:tr h="510447">
                <a:tc>
                  <a:txBody>
                    <a:bodyPr/>
                    <a:lstStyle/>
                    <a:p>
                      <a:r>
                        <a:rPr lang="cs-CZ" dirty="0"/>
                        <a:t>chinin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CHINOVNÍK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Lék-malárie, </a:t>
                      </a:r>
                      <a:r>
                        <a:rPr lang="cs-CZ" dirty="0" err="1"/>
                        <a:t>tonic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86092"/>
                  </a:ext>
                </a:extLst>
              </a:tr>
              <a:tr h="863088">
                <a:tc>
                  <a:txBody>
                    <a:bodyPr/>
                    <a:lstStyle/>
                    <a:p>
                      <a:r>
                        <a:rPr lang="cs-CZ" dirty="0"/>
                        <a:t>Akonitin !!!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oměj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 modelování srdeční arytmie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20786"/>
                  </a:ext>
                </a:extLst>
              </a:tr>
              <a:tr h="493193">
                <a:tc>
                  <a:txBody>
                    <a:bodyPr/>
                    <a:lstStyle/>
                    <a:p>
                      <a:r>
                        <a:rPr lang="cs-CZ" dirty="0"/>
                        <a:t>kurare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highlight>
                            <a:srgbClr val="00FF00"/>
                          </a:highlight>
                        </a:rPr>
                        <a:t>KULČIBA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šípové jedy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8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3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D4949-5A6F-4982-AF33-85BA2178B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Molární hmotnost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C14BF0-645A-4752-9DC4-42CA15AAB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vážíme atomy a molekuly</a:t>
            </a:r>
          </a:p>
        </p:txBody>
      </p:sp>
    </p:spTree>
    <p:extLst>
      <p:ext uri="{BB962C8B-B14F-4D97-AF65-F5344CB8AC3E}">
        <p14:creationId xmlns:p14="http://schemas.microsoft.com/office/powerpoint/2010/main" val="265584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83646-3B1C-4C45-81AE-C6B95BF0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Molární hmotnost      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403DAC-FAD9-4394-88B1-876B7B7E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Najdeme v PSP u každého prvku</a:t>
            </a:r>
          </a:p>
          <a:p>
            <a:r>
              <a:rPr lang="cs-CZ" dirty="0">
                <a:solidFill>
                  <a:srgbClr val="FFFF00"/>
                </a:solidFill>
              </a:rPr>
              <a:t>Jednotka kg/mol nebo g/mol</a:t>
            </a:r>
          </a:p>
          <a:p>
            <a:r>
              <a:rPr lang="cs-CZ" dirty="0">
                <a:solidFill>
                  <a:srgbClr val="FFFF00"/>
                </a:solidFill>
              </a:rPr>
              <a:t>Udává, kolik váží jeden mol daného prvku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pPr lvl="1"/>
            <a:r>
              <a:rPr lang="cs-CZ" dirty="0">
                <a:solidFill>
                  <a:srgbClr val="FFFF00"/>
                </a:solidFill>
              </a:rPr>
              <a:t>Síra 	32g/mol	1 mol váží 32g</a:t>
            </a:r>
          </a:p>
          <a:p>
            <a:pPr lvl="1"/>
            <a:endParaRPr lang="cs-CZ" dirty="0">
              <a:solidFill>
                <a:srgbClr val="FFFF00"/>
              </a:solidFill>
            </a:endParaRPr>
          </a:p>
          <a:p>
            <a:pPr lvl="1"/>
            <a:r>
              <a:rPr lang="cs-CZ" dirty="0">
                <a:solidFill>
                  <a:srgbClr val="FFFF00"/>
                </a:solidFill>
              </a:rPr>
              <a:t>1 mol = 6,022 . 10</a:t>
            </a:r>
            <a:r>
              <a:rPr lang="cs-CZ" baseline="30000" dirty="0">
                <a:solidFill>
                  <a:srgbClr val="FFFF00"/>
                </a:solidFill>
              </a:rPr>
              <a:t>23 </a:t>
            </a:r>
            <a:r>
              <a:rPr lang="cs-CZ" dirty="0">
                <a:solidFill>
                  <a:srgbClr val="FFFF00"/>
                </a:solidFill>
              </a:rPr>
              <a:t> částic……….u síry mají hmotnost 32 g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3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C1B6F-AA67-47AF-ADEF-753B9EB7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Molární hmotnost atomů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660768-CF85-4CA1-9BCA-3D081F37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atom – je zapsáno v PSP</a:t>
            </a:r>
          </a:p>
          <a:p>
            <a:endParaRPr lang="cs-CZ" dirty="0"/>
          </a:p>
          <a:p>
            <a:r>
              <a:rPr lang="cs-CZ" dirty="0"/>
              <a:t>M (O) = 16 g/mol</a:t>
            </a:r>
          </a:p>
          <a:p>
            <a:r>
              <a:rPr lang="cs-CZ" dirty="0"/>
              <a:t>M (</a:t>
            </a:r>
            <a:r>
              <a:rPr lang="cs-CZ" dirty="0" err="1"/>
              <a:t>Cu</a:t>
            </a:r>
            <a:r>
              <a:rPr lang="cs-CZ" dirty="0"/>
              <a:t>) = ……..</a:t>
            </a:r>
          </a:p>
          <a:p>
            <a:r>
              <a:rPr lang="cs-CZ" dirty="0"/>
              <a:t>M (N) = ………</a:t>
            </a:r>
          </a:p>
          <a:p>
            <a:r>
              <a:rPr lang="cs-CZ" dirty="0"/>
              <a:t>M (C) = ………….</a:t>
            </a:r>
          </a:p>
          <a:p>
            <a:r>
              <a:rPr lang="cs-CZ" dirty="0"/>
              <a:t>M (K) = ………,,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DE1B50-E4FE-4A21-99EE-F7E32D36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1785044"/>
            <a:ext cx="2400300" cy="3287911"/>
          </a:xfrm>
          <a:prstGeom prst="rect">
            <a:avLst/>
          </a:prstGeom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55C349D2-1C89-4A25-A3EF-E6CDF9BF578F}"/>
              </a:ext>
            </a:extLst>
          </p:cNvPr>
          <p:cNvSpPr/>
          <p:nvPr/>
        </p:nvSpPr>
        <p:spPr>
          <a:xfrm>
            <a:off x="6369844" y="2441575"/>
            <a:ext cx="838200" cy="5905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9D8D35C0-E0A8-4A5F-B594-7E93CB436E0D}"/>
              </a:ext>
            </a:extLst>
          </p:cNvPr>
          <p:cNvSpPr/>
          <p:nvPr/>
        </p:nvSpPr>
        <p:spPr>
          <a:xfrm>
            <a:off x="5233988" y="3706019"/>
            <a:ext cx="838200" cy="5905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B83B084A-A92F-4130-9CD4-7B9BA2A807D9}"/>
              </a:ext>
            </a:extLst>
          </p:cNvPr>
          <p:cNvSpPr/>
          <p:nvPr/>
        </p:nvSpPr>
        <p:spPr>
          <a:xfrm>
            <a:off x="6705600" y="4238625"/>
            <a:ext cx="838200" cy="5905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523DEB7A-72F5-4F45-A7C2-700974E84A4E}"/>
              </a:ext>
            </a:extLst>
          </p:cNvPr>
          <p:cNvSpPr/>
          <p:nvPr/>
        </p:nvSpPr>
        <p:spPr>
          <a:xfrm>
            <a:off x="4714875" y="4901506"/>
            <a:ext cx="838200" cy="5905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96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35DC6-B0B3-4B77-B469-14E30538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Molární hmotnost molekul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E024B-50F5-4AD0-94FA-3731EF9E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84670" cy="435133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Sčítáme jednotlivé molární hmotnosti v molekule</a:t>
            </a:r>
          </a:p>
          <a:p>
            <a:r>
              <a:rPr lang="cs-CZ" dirty="0">
                <a:solidFill>
                  <a:srgbClr val="FFFF00"/>
                </a:solidFill>
              </a:rPr>
              <a:t>Zároveň násobíme počtem atomů daného prvku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M (H</a:t>
            </a:r>
            <a:r>
              <a:rPr lang="cs-CZ" sz="2400" baseline="-25000" dirty="0">
                <a:solidFill>
                  <a:srgbClr val="FFFF00"/>
                </a:solidFill>
              </a:rPr>
              <a:t>2</a:t>
            </a:r>
            <a:r>
              <a:rPr lang="cs-CZ" sz="2400" dirty="0">
                <a:solidFill>
                  <a:srgbClr val="FFFF00"/>
                </a:solidFill>
              </a:rPr>
              <a:t>SO</a:t>
            </a:r>
            <a:r>
              <a:rPr lang="cs-CZ" sz="2400" baseline="-25000" dirty="0">
                <a:solidFill>
                  <a:srgbClr val="FFFF00"/>
                </a:solidFill>
              </a:rPr>
              <a:t>4</a:t>
            </a:r>
            <a:r>
              <a:rPr lang="cs-CZ" sz="2400" dirty="0">
                <a:solidFill>
                  <a:srgbClr val="FFFF00"/>
                </a:solidFill>
              </a:rPr>
              <a:t>) = 2 . M (H) + 1. M (S) + 4. M (O)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                    = 2. 1 + 1. 32 1 4. 16 = 98 g/mol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>
                <a:solidFill>
                  <a:srgbClr val="FFFF00"/>
                </a:solidFill>
              </a:rPr>
              <a:t>M (H</a:t>
            </a:r>
            <a:r>
              <a:rPr lang="cs-CZ" sz="2400" baseline="-25000" dirty="0">
                <a:solidFill>
                  <a:srgbClr val="FFFF00"/>
                </a:solidFill>
              </a:rPr>
              <a:t>3</a:t>
            </a:r>
            <a:r>
              <a:rPr lang="cs-CZ" sz="2400" dirty="0">
                <a:solidFill>
                  <a:srgbClr val="FFFF00"/>
                </a:solidFill>
              </a:rPr>
              <a:t>PO</a:t>
            </a:r>
            <a:r>
              <a:rPr lang="cs-CZ" sz="2400" baseline="-25000" dirty="0">
                <a:solidFill>
                  <a:srgbClr val="FFFF00"/>
                </a:solidFill>
              </a:rPr>
              <a:t>4</a:t>
            </a:r>
            <a:r>
              <a:rPr lang="cs-CZ" sz="2400" dirty="0">
                <a:solidFill>
                  <a:srgbClr val="FFFF00"/>
                </a:solidFill>
              </a:rPr>
              <a:t>) = 3. M (H) + 1. M(P) + 4 . M (O) = 3 . 1 + 1 . 31 + 4 . 16 = 98 g/mol</a:t>
            </a:r>
          </a:p>
        </p:txBody>
      </p:sp>
    </p:spTree>
    <p:extLst>
      <p:ext uri="{BB962C8B-B14F-4D97-AF65-F5344CB8AC3E}">
        <p14:creationId xmlns:p14="http://schemas.microsoft.com/office/powerpoint/2010/main" val="383691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B0909-609E-4E45-ABAE-9BFFC115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Molární hmotnost a hmotnost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681561-DAA0-4BF6-9C5D-0D5BC0E2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5194169"/>
          </a:xfrm>
        </p:spPr>
        <p:txBody>
          <a:bodyPr>
            <a:normAutofit/>
          </a:bodyPr>
          <a:lstStyle/>
          <a:p>
            <a:r>
              <a:rPr lang="cs-CZ" dirty="0"/>
              <a:t>  </a:t>
            </a:r>
          </a:p>
          <a:p>
            <a:r>
              <a:rPr lang="cs-CZ" dirty="0"/>
              <a:t>M = -----         jednotky                                           g/mol</a:t>
            </a:r>
          </a:p>
          <a:p>
            <a:endParaRPr lang="cs-CZ" dirty="0"/>
          </a:p>
          <a:p>
            <a:r>
              <a:rPr lang="cs-CZ" dirty="0"/>
              <a:t>m = M . n</a:t>
            </a:r>
          </a:p>
          <a:p>
            <a:endParaRPr lang="cs-CZ" dirty="0"/>
          </a:p>
          <a:p>
            <a:r>
              <a:rPr lang="cs-CZ" dirty="0">
                <a:solidFill>
                  <a:srgbClr val="FFFF00"/>
                </a:solidFill>
              </a:rPr>
              <a:t>Jakou hmotnost navážíme, jestliže potřebuji k reakci 4 moly vody?</a:t>
            </a:r>
          </a:p>
          <a:p>
            <a:r>
              <a:rPr lang="cs-CZ" dirty="0">
                <a:solidFill>
                  <a:srgbClr val="FFFF00"/>
                </a:solidFill>
              </a:rPr>
              <a:t>n = 4 mol</a:t>
            </a:r>
          </a:p>
          <a:p>
            <a:r>
              <a:rPr lang="cs-CZ" dirty="0">
                <a:solidFill>
                  <a:srgbClr val="FFFF00"/>
                </a:solidFill>
              </a:rPr>
              <a:t>M (H</a:t>
            </a:r>
            <a:r>
              <a:rPr lang="cs-CZ" baseline="-25000" dirty="0">
                <a:solidFill>
                  <a:srgbClr val="FFFF00"/>
                </a:solidFill>
              </a:rPr>
              <a:t>2</a:t>
            </a:r>
            <a:r>
              <a:rPr lang="cs-CZ" dirty="0">
                <a:solidFill>
                  <a:srgbClr val="FFFF00"/>
                </a:solidFill>
              </a:rPr>
              <a:t>O) = 18 g/mol</a:t>
            </a:r>
          </a:p>
          <a:p>
            <a:r>
              <a:rPr lang="cs-CZ" dirty="0">
                <a:solidFill>
                  <a:srgbClr val="FFFF00"/>
                </a:solidFill>
              </a:rPr>
              <a:t>m = M . N</a:t>
            </a:r>
          </a:p>
          <a:p>
            <a:r>
              <a:rPr lang="cs-CZ" dirty="0">
                <a:solidFill>
                  <a:srgbClr val="FFFF00"/>
                </a:solidFill>
              </a:rPr>
              <a:t>m = 4 . 18 = 72 g      Musíme navážit 72 g vody.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8F7FE25-D886-416F-8CF3-46AEFF6E9A3A}"/>
              </a:ext>
            </a:extLst>
          </p:cNvPr>
          <p:cNvSpPr/>
          <p:nvPr/>
        </p:nvSpPr>
        <p:spPr>
          <a:xfrm>
            <a:off x="1857079" y="1934139"/>
            <a:ext cx="546755" cy="273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DF734A5-C903-4912-876E-5BEC6E5EE04C}"/>
              </a:ext>
            </a:extLst>
          </p:cNvPr>
          <p:cNvSpPr/>
          <p:nvPr/>
        </p:nvSpPr>
        <p:spPr>
          <a:xfrm>
            <a:off x="1857079" y="2347274"/>
            <a:ext cx="546755" cy="188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97C7C3E-2934-4EBB-8DBB-E06D14852772}"/>
              </a:ext>
            </a:extLst>
          </p:cNvPr>
          <p:cNvSpPr/>
          <p:nvPr/>
        </p:nvSpPr>
        <p:spPr>
          <a:xfrm>
            <a:off x="4713401" y="1872864"/>
            <a:ext cx="2630078" cy="19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Hmotnost  g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CDB6CB0-724F-406C-9300-9D92ADBD699A}"/>
              </a:ext>
            </a:extLst>
          </p:cNvPr>
          <p:cNvSpPr/>
          <p:nvPr/>
        </p:nvSpPr>
        <p:spPr>
          <a:xfrm>
            <a:off x="4780960" y="2382534"/>
            <a:ext cx="2630079" cy="306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Látkové množství mol</a:t>
            </a:r>
          </a:p>
        </p:txBody>
      </p:sp>
    </p:spTree>
    <p:extLst>
      <p:ext uri="{BB962C8B-B14F-4D97-AF65-F5344CB8AC3E}">
        <p14:creationId xmlns:p14="http://schemas.microsoft.com/office/powerpoint/2010/main" val="188635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B8D9B-0C61-4166-923F-DAEBA1C2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výpočty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C9F983-A925-4A5A-9F2E-D13E6F1A9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Vypočítejte molární hmotnost sulfidu olovnatého </a:t>
            </a:r>
            <a:r>
              <a:rPr lang="cs-CZ" dirty="0" err="1"/>
              <a:t>PbS</a:t>
            </a:r>
            <a:r>
              <a:rPr lang="cs-CZ" dirty="0"/>
              <a:t>.</a:t>
            </a:r>
          </a:p>
          <a:p>
            <a:r>
              <a:rPr lang="cs-CZ" dirty="0"/>
              <a:t>Vypočítejte molární hmotnost hydroxidu vápenatého Ca(OH)</a:t>
            </a:r>
            <a:r>
              <a:rPr lang="cs-CZ" baseline="-25000" dirty="0"/>
              <a:t>2</a:t>
            </a:r>
          </a:p>
          <a:p>
            <a:pPr marL="0" indent="0">
              <a:buNone/>
            </a:pPr>
            <a:r>
              <a:rPr lang="cs-CZ" dirty="0"/>
              <a:t>Vypočítej molární hmotnost uhličitanu sodného Na CO</a:t>
            </a:r>
            <a:r>
              <a:rPr lang="cs-CZ" baseline="-25000" dirty="0"/>
              <a:t>3</a:t>
            </a:r>
            <a:endParaRPr lang="cs-CZ" dirty="0"/>
          </a:p>
          <a:p>
            <a:endParaRPr lang="cs-CZ" baseline="-25000" dirty="0"/>
          </a:p>
          <a:p>
            <a:endParaRPr lang="cs-CZ" baseline="-25000" dirty="0"/>
          </a:p>
          <a:p>
            <a:endParaRPr lang="cs-CZ" baseline="-25000" dirty="0"/>
          </a:p>
          <a:p>
            <a:endParaRPr lang="cs-CZ" baseline="-25000" dirty="0"/>
          </a:p>
          <a:p>
            <a:r>
              <a:rPr lang="cs-CZ" dirty="0"/>
              <a:t>Potřebuji 5 molů mědi. Kolik mědi mám navážit?</a:t>
            </a:r>
          </a:p>
        </p:txBody>
      </p:sp>
    </p:spTree>
    <p:extLst>
      <p:ext uri="{BB962C8B-B14F-4D97-AF65-F5344CB8AC3E}">
        <p14:creationId xmlns:p14="http://schemas.microsoft.com/office/powerpoint/2010/main" val="3383750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532</Words>
  <Application>Microsoft Office PowerPoint</Application>
  <PresentationFormat>Širokoúhlá obrazovka</PresentationFormat>
  <Paragraphs>131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Kontrola DÚ</vt:lpstr>
      <vt:lpstr>Kontrola DÚ</vt:lpstr>
      <vt:lpstr>Molární hmotnost</vt:lpstr>
      <vt:lpstr>Molární hmotnost      M</vt:lpstr>
      <vt:lpstr>Molární hmotnost atomů</vt:lpstr>
      <vt:lpstr>Molární hmotnost molekul</vt:lpstr>
      <vt:lpstr>Molární hmotnost a hmotnost</vt:lpstr>
      <vt:lpstr>Příklady – výpočty </vt:lpstr>
      <vt:lpstr>Molární hmotnost molekul - zápis</vt:lpstr>
      <vt:lpstr>DÚ z online hodiny - výpočty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Molární hmotnost</dc:title>
  <dc:creator>Dagmar Hegrová</dc:creator>
  <cp:lastModifiedBy>Dagmar Hegrová</cp:lastModifiedBy>
  <cp:revision>11</cp:revision>
  <dcterms:created xsi:type="dcterms:W3CDTF">2021-04-14T17:45:38Z</dcterms:created>
  <dcterms:modified xsi:type="dcterms:W3CDTF">2021-04-15T07:18:45Z</dcterms:modified>
</cp:coreProperties>
</file>